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4" r:id="rId5"/>
    <p:sldId id="265" r:id="rId6"/>
    <p:sldId id="266" r:id="rId7"/>
    <p:sldId id="267" r:id="rId8"/>
    <p:sldId id="268" r:id="rId9"/>
    <p:sldId id="269" r:id="rId10"/>
    <p:sldId id="270" r:id="rId11"/>
    <p:sldId id="271" r:id="rId12"/>
    <p:sldId id="27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jpeg>
</file>

<file path=ppt/media/image4.gif>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09F86-FC0C-4975-ACE3-82431FD577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6195350-A046-457B-B085-2F385DD41B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B344B23-4A59-4F77-BAC1-23935B513DBA}"/>
              </a:ext>
            </a:extLst>
          </p:cNvPr>
          <p:cNvSpPr>
            <a:spLocks noGrp="1"/>
          </p:cNvSpPr>
          <p:nvPr>
            <p:ph type="dt" sz="half" idx="10"/>
          </p:nvPr>
        </p:nvSpPr>
        <p:spPr/>
        <p:txBody>
          <a:bodyPr/>
          <a:lstStyle/>
          <a:p>
            <a:fld id="{83A76690-C0AF-41CA-9AA3-8E4DD0B2C195}" type="datetimeFigureOut">
              <a:rPr lang="en-US" smtClean="0"/>
              <a:t>3/30/2018</a:t>
            </a:fld>
            <a:endParaRPr lang="en-US"/>
          </a:p>
        </p:txBody>
      </p:sp>
      <p:sp>
        <p:nvSpPr>
          <p:cNvPr id="5" name="Footer Placeholder 4">
            <a:extLst>
              <a:ext uri="{FF2B5EF4-FFF2-40B4-BE49-F238E27FC236}">
                <a16:creationId xmlns:a16="http://schemas.microsoft.com/office/drawing/2014/main" id="{267611B3-7886-4D76-8988-73D5DA59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DDF770-4F3C-44F8-8C9E-8790393EF65C}"/>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1910248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65BC4-6D98-417C-873D-726AD9B2482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90CD60D-D5A5-4F52-9A9B-BA53D0482A3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BD6564-4704-4B27-8F07-AD17B91CB51C}"/>
              </a:ext>
            </a:extLst>
          </p:cNvPr>
          <p:cNvSpPr>
            <a:spLocks noGrp="1"/>
          </p:cNvSpPr>
          <p:nvPr>
            <p:ph type="dt" sz="half" idx="10"/>
          </p:nvPr>
        </p:nvSpPr>
        <p:spPr/>
        <p:txBody>
          <a:bodyPr/>
          <a:lstStyle/>
          <a:p>
            <a:fld id="{83A76690-C0AF-41CA-9AA3-8E4DD0B2C195}" type="datetimeFigureOut">
              <a:rPr lang="en-US" smtClean="0"/>
              <a:t>3/30/2018</a:t>
            </a:fld>
            <a:endParaRPr lang="en-US"/>
          </a:p>
        </p:txBody>
      </p:sp>
      <p:sp>
        <p:nvSpPr>
          <p:cNvPr id="5" name="Footer Placeholder 4">
            <a:extLst>
              <a:ext uri="{FF2B5EF4-FFF2-40B4-BE49-F238E27FC236}">
                <a16:creationId xmlns:a16="http://schemas.microsoft.com/office/drawing/2014/main" id="{76A5D7D6-B9EE-4E09-A327-95854CD5AA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F2C3BA-879C-4CD5-B630-021DCC98173B}"/>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3593324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68D2329-31E5-49FD-8F85-2C98A2D3904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75FF6E-DF1B-4842-B6CD-0009F6E733B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257CB4-EA85-44F9-B3A5-E485740EA274}"/>
              </a:ext>
            </a:extLst>
          </p:cNvPr>
          <p:cNvSpPr>
            <a:spLocks noGrp="1"/>
          </p:cNvSpPr>
          <p:nvPr>
            <p:ph type="dt" sz="half" idx="10"/>
          </p:nvPr>
        </p:nvSpPr>
        <p:spPr/>
        <p:txBody>
          <a:bodyPr/>
          <a:lstStyle/>
          <a:p>
            <a:fld id="{83A76690-C0AF-41CA-9AA3-8E4DD0B2C195}" type="datetimeFigureOut">
              <a:rPr lang="en-US" smtClean="0"/>
              <a:t>3/30/2018</a:t>
            </a:fld>
            <a:endParaRPr lang="en-US"/>
          </a:p>
        </p:txBody>
      </p:sp>
      <p:sp>
        <p:nvSpPr>
          <p:cNvPr id="5" name="Footer Placeholder 4">
            <a:extLst>
              <a:ext uri="{FF2B5EF4-FFF2-40B4-BE49-F238E27FC236}">
                <a16:creationId xmlns:a16="http://schemas.microsoft.com/office/drawing/2014/main" id="{03991E9C-9FD8-4C2C-BAC8-0D3FE0893E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6E292A-7ABE-4399-B7ED-03D79A2DC600}"/>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2022047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A503C-5386-4935-B1AD-05FB0F8BA6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BFC327-64DA-496B-94E5-61C89839E98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E55D04-6E2D-4B31-A229-24EBEA45F3EA}"/>
              </a:ext>
            </a:extLst>
          </p:cNvPr>
          <p:cNvSpPr>
            <a:spLocks noGrp="1"/>
          </p:cNvSpPr>
          <p:nvPr>
            <p:ph type="dt" sz="half" idx="10"/>
          </p:nvPr>
        </p:nvSpPr>
        <p:spPr/>
        <p:txBody>
          <a:bodyPr/>
          <a:lstStyle/>
          <a:p>
            <a:fld id="{83A76690-C0AF-41CA-9AA3-8E4DD0B2C195}" type="datetimeFigureOut">
              <a:rPr lang="en-US" smtClean="0"/>
              <a:t>3/30/2018</a:t>
            </a:fld>
            <a:endParaRPr lang="en-US"/>
          </a:p>
        </p:txBody>
      </p:sp>
      <p:sp>
        <p:nvSpPr>
          <p:cNvPr id="5" name="Footer Placeholder 4">
            <a:extLst>
              <a:ext uri="{FF2B5EF4-FFF2-40B4-BE49-F238E27FC236}">
                <a16:creationId xmlns:a16="http://schemas.microsoft.com/office/drawing/2014/main" id="{AEDBA4CD-C72A-41F0-9063-8ABF9559D6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6AE318-CD6A-407D-8713-E21156DD89D2}"/>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36841463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40F98-D9B6-4F30-9DCB-B418D953C1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E89FC21-A93E-4B13-ABF1-33ACA7B390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1087E97-495F-47F8-9B50-662A799AF484}"/>
              </a:ext>
            </a:extLst>
          </p:cNvPr>
          <p:cNvSpPr>
            <a:spLocks noGrp="1"/>
          </p:cNvSpPr>
          <p:nvPr>
            <p:ph type="dt" sz="half" idx="10"/>
          </p:nvPr>
        </p:nvSpPr>
        <p:spPr/>
        <p:txBody>
          <a:bodyPr/>
          <a:lstStyle/>
          <a:p>
            <a:fld id="{83A76690-C0AF-41CA-9AA3-8E4DD0B2C195}" type="datetimeFigureOut">
              <a:rPr lang="en-US" smtClean="0"/>
              <a:t>3/30/2018</a:t>
            </a:fld>
            <a:endParaRPr lang="en-US"/>
          </a:p>
        </p:txBody>
      </p:sp>
      <p:sp>
        <p:nvSpPr>
          <p:cNvPr id="5" name="Footer Placeholder 4">
            <a:extLst>
              <a:ext uri="{FF2B5EF4-FFF2-40B4-BE49-F238E27FC236}">
                <a16:creationId xmlns:a16="http://schemas.microsoft.com/office/drawing/2014/main" id="{A480D2C7-F46F-4097-8691-CD264F9B7F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AD66EE-C111-42CF-A53C-E81F9338EF78}"/>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1842262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40064-B7AA-4553-A13D-16E2F9FDA0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C55B7E-4E5A-4D7B-B987-008CBA452CB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5FA178F-C58E-40E9-A93F-2837B22D812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E4595D-FEED-4CD6-9DD7-C3997C3A9E59}"/>
              </a:ext>
            </a:extLst>
          </p:cNvPr>
          <p:cNvSpPr>
            <a:spLocks noGrp="1"/>
          </p:cNvSpPr>
          <p:nvPr>
            <p:ph type="dt" sz="half" idx="10"/>
          </p:nvPr>
        </p:nvSpPr>
        <p:spPr/>
        <p:txBody>
          <a:bodyPr/>
          <a:lstStyle/>
          <a:p>
            <a:fld id="{83A76690-C0AF-41CA-9AA3-8E4DD0B2C195}" type="datetimeFigureOut">
              <a:rPr lang="en-US" smtClean="0"/>
              <a:t>3/30/2018</a:t>
            </a:fld>
            <a:endParaRPr lang="en-US"/>
          </a:p>
        </p:txBody>
      </p:sp>
      <p:sp>
        <p:nvSpPr>
          <p:cNvPr id="6" name="Footer Placeholder 5">
            <a:extLst>
              <a:ext uri="{FF2B5EF4-FFF2-40B4-BE49-F238E27FC236}">
                <a16:creationId xmlns:a16="http://schemas.microsoft.com/office/drawing/2014/main" id="{DC358FE0-21FA-4C1E-B200-979CE5E57B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D57980-339B-4A1E-86D1-0526BAE7000D}"/>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4272703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F8FB7-5BCC-4989-BF42-65BA2A47676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92338EE-E3D7-4843-A489-E626AAD69E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7ED464C-21BE-4336-8D94-1C6EC0C82AD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D43DE04-92E6-416A-91DA-D2318739B7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5EFBE2F-D1D6-4369-BD4D-9D76EFF304F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4EA27CD-157A-4DF5-9B81-A3C600845841}"/>
              </a:ext>
            </a:extLst>
          </p:cNvPr>
          <p:cNvSpPr>
            <a:spLocks noGrp="1"/>
          </p:cNvSpPr>
          <p:nvPr>
            <p:ph type="dt" sz="half" idx="10"/>
          </p:nvPr>
        </p:nvSpPr>
        <p:spPr/>
        <p:txBody>
          <a:bodyPr/>
          <a:lstStyle/>
          <a:p>
            <a:fld id="{83A76690-C0AF-41CA-9AA3-8E4DD0B2C195}" type="datetimeFigureOut">
              <a:rPr lang="en-US" smtClean="0"/>
              <a:t>3/30/2018</a:t>
            </a:fld>
            <a:endParaRPr lang="en-US"/>
          </a:p>
        </p:txBody>
      </p:sp>
      <p:sp>
        <p:nvSpPr>
          <p:cNvPr id="8" name="Footer Placeholder 7">
            <a:extLst>
              <a:ext uri="{FF2B5EF4-FFF2-40B4-BE49-F238E27FC236}">
                <a16:creationId xmlns:a16="http://schemas.microsoft.com/office/drawing/2014/main" id="{E1442A27-3663-4FE0-995B-CB6CF046874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EEBCA87-20DC-41CF-9CE3-0FF91D1AB6FB}"/>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14523374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7AF4C-7022-475C-BF93-1066105BB36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84306DD-A3C4-4879-AF35-7B857E49981B}"/>
              </a:ext>
            </a:extLst>
          </p:cNvPr>
          <p:cNvSpPr>
            <a:spLocks noGrp="1"/>
          </p:cNvSpPr>
          <p:nvPr>
            <p:ph type="dt" sz="half" idx="10"/>
          </p:nvPr>
        </p:nvSpPr>
        <p:spPr/>
        <p:txBody>
          <a:bodyPr/>
          <a:lstStyle/>
          <a:p>
            <a:fld id="{83A76690-C0AF-41CA-9AA3-8E4DD0B2C195}" type="datetimeFigureOut">
              <a:rPr lang="en-US" smtClean="0"/>
              <a:t>3/30/2018</a:t>
            </a:fld>
            <a:endParaRPr lang="en-US"/>
          </a:p>
        </p:txBody>
      </p:sp>
      <p:sp>
        <p:nvSpPr>
          <p:cNvPr id="4" name="Footer Placeholder 3">
            <a:extLst>
              <a:ext uri="{FF2B5EF4-FFF2-40B4-BE49-F238E27FC236}">
                <a16:creationId xmlns:a16="http://schemas.microsoft.com/office/drawing/2014/main" id="{F50DD9E3-2473-4C26-8323-6C50702166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CE5684D-736B-4915-9C38-106C7D95E130}"/>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3161390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707775-3FD1-404F-B99D-FF3073D4F34E}"/>
              </a:ext>
            </a:extLst>
          </p:cNvPr>
          <p:cNvSpPr>
            <a:spLocks noGrp="1"/>
          </p:cNvSpPr>
          <p:nvPr>
            <p:ph type="dt" sz="half" idx="10"/>
          </p:nvPr>
        </p:nvSpPr>
        <p:spPr/>
        <p:txBody>
          <a:bodyPr/>
          <a:lstStyle/>
          <a:p>
            <a:fld id="{83A76690-C0AF-41CA-9AA3-8E4DD0B2C195}" type="datetimeFigureOut">
              <a:rPr lang="en-US" smtClean="0"/>
              <a:t>3/30/2018</a:t>
            </a:fld>
            <a:endParaRPr lang="en-US"/>
          </a:p>
        </p:txBody>
      </p:sp>
      <p:sp>
        <p:nvSpPr>
          <p:cNvPr id="3" name="Footer Placeholder 2">
            <a:extLst>
              <a:ext uri="{FF2B5EF4-FFF2-40B4-BE49-F238E27FC236}">
                <a16:creationId xmlns:a16="http://schemas.microsoft.com/office/drawing/2014/main" id="{E156C497-6AC3-48B3-A77C-D7EEA48B8A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7B4988-F2DE-4904-BF3C-98D36CF797F5}"/>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1889345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B717A-A4DE-44C5-AF1A-738EEC4341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944F694-D4F9-4AF6-9B52-E467F3E136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7ABA9A-9847-4054-B74B-CBA8A8BE64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7762C8D-B280-40CE-95F6-5590960AA794}"/>
              </a:ext>
            </a:extLst>
          </p:cNvPr>
          <p:cNvSpPr>
            <a:spLocks noGrp="1"/>
          </p:cNvSpPr>
          <p:nvPr>
            <p:ph type="dt" sz="half" idx="10"/>
          </p:nvPr>
        </p:nvSpPr>
        <p:spPr/>
        <p:txBody>
          <a:bodyPr/>
          <a:lstStyle/>
          <a:p>
            <a:fld id="{83A76690-C0AF-41CA-9AA3-8E4DD0B2C195}" type="datetimeFigureOut">
              <a:rPr lang="en-US" smtClean="0"/>
              <a:t>3/30/2018</a:t>
            </a:fld>
            <a:endParaRPr lang="en-US"/>
          </a:p>
        </p:txBody>
      </p:sp>
      <p:sp>
        <p:nvSpPr>
          <p:cNvPr id="6" name="Footer Placeholder 5">
            <a:extLst>
              <a:ext uri="{FF2B5EF4-FFF2-40B4-BE49-F238E27FC236}">
                <a16:creationId xmlns:a16="http://schemas.microsoft.com/office/drawing/2014/main" id="{46A6A93D-FE49-4095-BF1B-EDFAC6C169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336C3F-A3E5-489A-899F-DD8A8376979D}"/>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939440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0C144-1F46-40A5-9E14-B10E026236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0051A14-71C6-4574-9646-A6CF88B3A5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D0E1108-6F75-4C80-A2C8-E8A144A6D1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5A45CDE-C03D-48E4-9295-28BAEB8B004C}"/>
              </a:ext>
            </a:extLst>
          </p:cNvPr>
          <p:cNvSpPr>
            <a:spLocks noGrp="1"/>
          </p:cNvSpPr>
          <p:nvPr>
            <p:ph type="dt" sz="half" idx="10"/>
          </p:nvPr>
        </p:nvSpPr>
        <p:spPr/>
        <p:txBody>
          <a:bodyPr/>
          <a:lstStyle/>
          <a:p>
            <a:fld id="{83A76690-C0AF-41CA-9AA3-8E4DD0B2C195}" type="datetimeFigureOut">
              <a:rPr lang="en-US" smtClean="0"/>
              <a:t>3/30/2018</a:t>
            </a:fld>
            <a:endParaRPr lang="en-US"/>
          </a:p>
        </p:txBody>
      </p:sp>
      <p:sp>
        <p:nvSpPr>
          <p:cNvPr id="6" name="Footer Placeholder 5">
            <a:extLst>
              <a:ext uri="{FF2B5EF4-FFF2-40B4-BE49-F238E27FC236}">
                <a16:creationId xmlns:a16="http://schemas.microsoft.com/office/drawing/2014/main" id="{7123C1FE-D991-4DFF-8AF6-AC361954DA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4508C2-411B-4C12-BCFD-0876ACCB7B8B}"/>
              </a:ext>
            </a:extLst>
          </p:cNvPr>
          <p:cNvSpPr>
            <a:spLocks noGrp="1"/>
          </p:cNvSpPr>
          <p:nvPr>
            <p:ph type="sldNum" sz="quarter" idx="12"/>
          </p:nvPr>
        </p:nvSpPr>
        <p:spPr/>
        <p:txBody>
          <a:bodyPr/>
          <a:lstStyle/>
          <a:p>
            <a:fld id="{82A245CE-0756-4B06-99C9-161151893C81}" type="slidenum">
              <a:rPr lang="en-US" smtClean="0"/>
              <a:t>‹#›</a:t>
            </a:fld>
            <a:endParaRPr lang="en-US"/>
          </a:p>
        </p:txBody>
      </p:sp>
    </p:spTree>
    <p:extLst>
      <p:ext uri="{BB962C8B-B14F-4D97-AF65-F5344CB8AC3E}">
        <p14:creationId xmlns:p14="http://schemas.microsoft.com/office/powerpoint/2010/main" val="23237460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F1C864-678B-4AD0-BF47-54C4757403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5EF060-8519-4D14-A3A3-5E0107B9A42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E5336A-1617-4869-813F-61ADA290CB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A76690-C0AF-41CA-9AA3-8E4DD0B2C195}" type="datetimeFigureOut">
              <a:rPr lang="en-US" smtClean="0"/>
              <a:t>3/30/2018</a:t>
            </a:fld>
            <a:endParaRPr lang="en-US"/>
          </a:p>
        </p:txBody>
      </p:sp>
      <p:sp>
        <p:nvSpPr>
          <p:cNvPr id="5" name="Footer Placeholder 4">
            <a:extLst>
              <a:ext uri="{FF2B5EF4-FFF2-40B4-BE49-F238E27FC236}">
                <a16:creationId xmlns:a16="http://schemas.microsoft.com/office/drawing/2014/main" id="{A05FECA1-B18D-40D7-A7A1-E2791112A0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A1FDFF-1279-45C3-9F30-7AD7EDE374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A245CE-0756-4B06-99C9-161151893C81}" type="slidenum">
              <a:rPr lang="en-US" smtClean="0"/>
              <a:t>‹#›</a:t>
            </a:fld>
            <a:endParaRPr lang="en-US"/>
          </a:p>
        </p:txBody>
      </p:sp>
    </p:spTree>
    <p:extLst>
      <p:ext uri="{BB962C8B-B14F-4D97-AF65-F5344CB8AC3E}">
        <p14:creationId xmlns:p14="http://schemas.microsoft.com/office/powerpoint/2010/main" val="28668317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mailto:Andrei.Corovei@gmail.com" TargetMode="External"/><Relationship Id="rId2" Type="http://schemas.openxmlformats.org/officeDocument/2006/relationships/hyperlink" Target="mailto:ideiandrei@blogspot.com" TargetMode="External"/><Relationship Id="rId1" Type="http://schemas.openxmlformats.org/officeDocument/2006/relationships/slideLayout" Target="../slideLayouts/slideLayout2.xml"/><Relationship Id="rId4" Type="http://schemas.openxmlformats.org/officeDocument/2006/relationships/hyperlink" Target="mailto:a.n.d.r.e.i.c.orovei@gmail.com"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13EAE-EDE8-45ED-9289-17A8C887F29C}"/>
              </a:ext>
            </a:extLst>
          </p:cNvPr>
          <p:cNvSpPr>
            <a:spLocks noGrp="1"/>
          </p:cNvSpPr>
          <p:nvPr>
            <p:ph type="ctrTitle"/>
          </p:nvPr>
        </p:nvSpPr>
        <p:spPr/>
        <p:txBody>
          <a:bodyPr/>
          <a:lstStyle/>
          <a:p>
            <a:r>
              <a:rPr lang="en-US" dirty="0"/>
              <a:t>Software design </a:t>
            </a:r>
          </a:p>
        </p:txBody>
      </p:sp>
      <p:sp>
        <p:nvSpPr>
          <p:cNvPr id="3" name="Subtitle 2">
            <a:extLst>
              <a:ext uri="{FF2B5EF4-FFF2-40B4-BE49-F238E27FC236}">
                <a16:creationId xmlns:a16="http://schemas.microsoft.com/office/drawing/2014/main" id="{4A6ADEA5-D793-4526-B0AA-DCAC611FB484}"/>
              </a:ext>
            </a:extLst>
          </p:cNvPr>
          <p:cNvSpPr>
            <a:spLocks noGrp="1"/>
          </p:cNvSpPr>
          <p:nvPr>
            <p:ph type="subTitle" idx="1"/>
          </p:nvPr>
        </p:nvSpPr>
        <p:spPr/>
        <p:txBody>
          <a:bodyPr/>
          <a:lstStyle/>
          <a:p>
            <a:r>
              <a:rPr lang="en-US" dirty="0"/>
              <a:t>Lab 1</a:t>
            </a:r>
          </a:p>
        </p:txBody>
      </p:sp>
    </p:spTree>
    <p:extLst>
      <p:ext uri="{BB962C8B-B14F-4D97-AF65-F5344CB8AC3E}">
        <p14:creationId xmlns:p14="http://schemas.microsoft.com/office/powerpoint/2010/main" val="1684518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6F49-286C-45DB-9BA1-0C991008B85C}"/>
              </a:ext>
            </a:extLst>
          </p:cNvPr>
          <p:cNvSpPr>
            <a:spLocks noGrp="1"/>
          </p:cNvSpPr>
          <p:nvPr>
            <p:ph type="title"/>
          </p:nvPr>
        </p:nvSpPr>
        <p:spPr/>
        <p:txBody>
          <a:bodyPr/>
          <a:lstStyle/>
          <a:p>
            <a:r>
              <a:rPr lang="en-US" dirty="0"/>
              <a:t>Grading</a:t>
            </a:r>
          </a:p>
        </p:txBody>
      </p:sp>
      <p:sp>
        <p:nvSpPr>
          <p:cNvPr id="3" name="Content Placeholder 2">
            <a:extLst>
              <a:ext uri="{FF2B5EF4-FFF2-40B4-BE49-F238E27FC236}">
                <a16:creationId xmlns:a16="http://schemas.microsoft.com/office/drawing/2014/main" id="{7CADD540-81FC-4525-B833-16177670B053}"/>
              </a:ext>
            </a:extLst>
          </p:cNvPr>
          <p:cNvSpPr>
            <a:spLocks noGrp="1"/>
          </p:cNvSpPr>
          <p:nvPr>
            <p:ph idx="1"/>
          </p:nvPr>
        </p:nvSpPr>
        <p:spPr/>
        <p:txBody>
          <a:bodyPr/>
          <a:lstStyle/>
          <a:p>
            <a:endParaRPr lang="en-GB" dirty="0">
              <a:effectLst/>
            </a:endParaRPr>
          </a:p>
          <a:p>
            <a:pPr lvl="1" fontAlgn="base"/>
            <a:r>
              <a:rPr lang="en-GB" dirty="0"/>
              <a:t>Assignment grading = 0.4 * </a:t>
            </a:r>
            <a:r>
              <a:rPr lang="en-GB" dirty="0" err="1"/>
              <a:t>Documentation_grade</a:t>
            </a:r>
            <a:r>
              <a:rPr lang="en-GB" dirty="0"/>
              <a:t> + 0.6 * </a:t>
            </a:r>
            <a:r>
              <a:rPr lang="en-GB" dirty="0" err="1"/>
              <a:t>Implementation_grade</a:t>
            </a:r>
            <a:r>
              <a:rPr lang="en-GB" dirty="0"/>
              <a:t> </a:t>
            </a:r>
          </a:p>
          <a:p>
            <a:pPr lvl="1" fontAlgn="base"/>
            <a:r>
              <a:rPr lang="en-GB" dirty="0"/>
              <a:t>Project grading = 0.1*Deliverable1 + 0.1*Deliverable2 + 0.1*Deliverable3 + 0.3*Final Design + 0.4*Implementation  </a:t>
            </a:r>
          </a:p>
          <a:p>
            <a:pPr lvl="1" fontAlgn="base"/>
            <a:r>
              <a:rPr lang="en-GB" dirty="0"/>
              <a:t>Extra points/ penalties can be given each lab</a:t>
            </a:r>
          </a:p>
          <a:p>
            <a:endParaRPr lang="en-US" dirty="0"/>
          </a:p>
        </p:txBody>
      </p:sp>
    </p:spTree>
    <p:extLst>
      <p:ext uri="{BB962C8B-B14F-4D97-AF65-F5344CB8AC3E}">
        <p14:creationId xmlns:p14="http://schemas.microsoft.com/office/powerpoint/2010/main" val="232303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9699A-AE66-431E-A523-BD9D1B0E1BBF}"/>
              </a:ext>
            </a:extLst>
          </p:cNvPr>
          <p:cNvSpPr>
            <a:spLocks noGrp="1"/>
          </p:cNvSpPr>
          <p:nvPr>
            <p:ph type="title"/>
          </p:nvPr>
        </p:nvSpPr>
        <p:spPr/>
        <p:txBody>
          <a:bodyPr/>
          <a:lstStyle/>
          <a:p>
            <a:r>
              <a:rPr lang="en-US" dirty="0"/>
              <a:t>Some extra rules</a:t>
            </a:r>
          </a:p>
        </p:txBody>
      </p:sp>
      <p:sp>
        <p:nvSpPr>
          <p:cNvPr id="3" name="Content Placeholder 2">
            <a:extLst>
              <a:ext uri="{FF2B5EF4-FFF2-40B4-BE49-F238E27FC236}">
                <a16:creationId xmlns:a16="http://schemas.microsoft.com/office/drawing/2014/main" id="{B1047F68-BDA4-4B0E-ADC2-0659946997CF}"/>
              </a:ext>
            </a:extLst>
          </p:cNvPr>
          <p:cNvSpPr>
            <a:spLocks noGrp="1"/>
          </p:cNvSpPr>
          <p:nvPr>
            <p:ph idx="1"/>
          </p:nvPr>
        </p:nvSpPr>
        <p:spPr>
          <a:xfrm>
            <a:off x="838200" y="1408922"/>
            <a:ext cx="10515600" cy="5262466"/>
          </a:xfrm>
        </p:spPr>
        <p:txBody>
          <a:bodyPr>
            <a:normAutofit fontScale="77500" lnSpcReduction="20000"/>
          </a:bodyPr>
          <a:lstStyle/>
          <a:p>
            <a:r>
              <a:rPr lang="en-US" dirty="0"/>
              <a:t>I appreciate and understand </a:t>
            </a:r>
            <a:r>
              <a:rPr lang="en-US" b="1" dirty="0"/>
              <a:t>personal effort and honesty </a:t>
            </a:r>
            <a:r>
              <a:rPr lang="en-US" dirty="0"/>
              <a:t>– it might be the case that I will accept homework that is just 60-70% complete over one that is 100% complete but was copied. Therefore I </a:t>
            </a:r>
            <a:r>
              <a:rPr lang="en-US" b="1" dirty="0"/>
              <a:t>encourage </a:t>
            </a:r>
            <a:r>
              <a:rPr lang="en-US" dirty="0"/>
              <a:t>you to do the homework by  yourselves.</a:t>
            </a:r>
          </a:p>
          <a:p>
            <a:endParaRPr lang="en-US" dirty="0"/>
          </a:p>
          <a:p>
            <a:r>
              <a:rPr lang="en-US" dirty="0"/>
              <a:t>I encourage you to </a:t>
            </a:r>
            <a:r>
              <a:rPr lang="en-US" b="1" dirty="0"/>
              <a:t>discuss with me and within yourselves </a:t>
            </a:r>
            <a:r>
              <a:rPr lang="en-US" dirty="0"/>
              <a:t>and </a:t>
            </a:r>
            <a:r>
              <a:rPr lang="en-US" b="1" dirty="0"/>
              <a:t>ask when things are not clear. </a:t>
            </a:r>
            <a:r>
              <a:rPr lang="en-US" dirty="0"/>
              <a:t>Take the time to ask as many questions as possible during the labs and send me emails whenever something is not clear. (I promise I will take  the time to answer every email).</a:t>
            </a:r>
            <a:endParaRPr lang="en-US" b="1" dirty="0"/>
          </a:p>
          <a:p>
            <a:endParaRPr lang="en-US" b="1" dirty="0"/>
          </a:p>
          <a:p>
            <a:r>
              <a:rPr lang="en-US" dirty="0"/>
              <a:t>When submitting the homework I will also ask some basic theoretical questions and some questions about the project. The purpose of these questions is to make sure that you understand the concepts and not learn them by hard. It is also a good time for you to ask for ideas for improvement.</a:t>
            </a:r>
          </a:p>
          <a:p>
            <a:endParaRPr lang="en-US" dirty="0"/>
          </a:p>
          <a:p>
            <a:r>
              <a:rPr lang="en-US" b="1" dirty="0"/>
              <a:t>Mistakes </a:t>
            </a:r>
            <a:r>
              <a:rPr lang="en-US" dirty="0"/>
              <a:t>are totally allowed, allow yourself to do them. No one is perfect and the best way to get better is to recognize and learn from our mistakes. (“There are things that we know and things that we don’t know yet, and what we do next is all that matters”).</a:t>
            </a:r>
          </a:p>
          <a:p>
            <a:endParaRPr lang="en-US" dirty="0"/>
          </a:p>
          <a:p>
            <a:endParaRPr lang="en-US" dirty="0"/>
          </a:p>
          <a:p>
            <a:endParaRPr lang="en-US" dirty="0"/>
          </a:p>
        </p:txBody>
      </p:sp>
    </p:spTree>
    <p:extLst>
      <p:ext uri="{BB962C8B-B14F-4D97-AF65-F5344CB8AC3E}">
        <p14:creationId xmlns:p14="http://schemas.microsoft.com/office/powerpoint/2010/main" val="2685056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3CDF2-0119-4F1D-830B-051A7CF1A39A}"/>
              </a:ext>
            </a:extLst>
          </p:cNvPr>
          <p:cNvSpPr>
            <a:spLocks noGrp="1"/>
          </p:cNvSpPr>
          <p:nvPr>
            <p:ph type="title"/>
          </p:nvPr>
        </p:nvSpPr>
        <p:spPr/>
        <p:txBody>
          <a:bodyPr/>
          <a:lstStyle/>
          <a:p>
            <a:r>
              <a:rPr lang="en-US" dirty="0"/>
              <a:t>Some extra rules (</a:t>
            </a:r>
            <a:r>
              <a:rPr lang="en-US" dirty="0" err="1"/>
              <a:t>cnt</a:t>
            </a:r>
            <a:r>
              <a:rPr lang="en-US" dirty="0"/>
              <a:t>.)</a:t>
            </a:r>
          </a:p>
        </p:txBody>
      </p:sp>
      <p:sp>
        <p:nvSpPr>
          <p:cNvPr id="3" name="Content Placeholder 2">
            <a:extLst>
              <a:ext uri="{FF2B5EF4-FFF2-40B4-BE49-F238E27FC236}">
                <a16:creationId xmlns:a16="http://schemas.microsoft.com/office/drawing/2014/main" id="{1FD6516D-AF9E-437D-AC20-FE21F4EC279A}"/>
              </a:ext>
            </a:extLst>
          </p:cNvPr>
          <p:cNvSpPr>
            <a:spLocks noGrp="1"/>
          </p:cNvSpPr>
          <p:nvPr>
            <p:ph idx="1"/>
          </p:nvPr>
        </p:nvSpPr>
        <p:spPr/>
        <p:txBody>
          <a:bodyPr/>
          <a:lstStyle/>
          <a:p>
            <a:r>
              <a:rPr lang="en-US" dirty="0"/>
              <a:t>Creating a repository and putting everything under source control is </a:t>
            </a:r>
            <a:r>
              <a:rPr lang="en-US" b="1" dirty="0"/>
              <a:t>mandatory</a:t>
            </a:r>
            <a:r>
              <a:rPr lang="en-US" dirty="0"/>
              <a:t>.</a:t>
            </a:r>
          </a:p>
          <a:p>
            <a:r>
              <a:rPr lang="en-US" dirty="0"/>
              <a:t>Don’t write fluff in the documentations. Focus on the diagrams and just a few lines to explain them should be enough.</a:t>
            </a:r>
          </a:p>
          <a:p>
            <a:endParaRPr lang="en-US" dirty="0"/>
          </a:p>
          <a:p>
            <a:endParaRPr lang="en-US" dirty="0"/>
          </a:p>
        </p:txBody>
      </p:sp>
    </p:spTree>
    <p:extLst>
      <p:ext uri="{BB962C8B-B14F-4D97-AF65-F5344CB8AC3E}">
        <p14:creationId xmlns:p14="http://schemas.microsoft.com/office/powerpoint/2010/main" val="11459140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486CD-73BD-446E-A7AC-1FC27827755C}"/>
              </a:ext>
            </a:extLst>
          </p:cNvPr>
          <p:cNvSpPr>
            <a:spLocks noGrp="1"/>
          </p:cNvSpPr>
          <p:nvPr>
            <p:ph type="title"/>
          </p:nvPr>
        </p:nvSpPr>
        <p:spPr>
          <a:xfrm>
            <a:off x="838200" y="234497"/>
            <a:ext cx="10515600" cy="1325563"/>
          </a:xfrm>
        </p:spPr>
        <p:txBody>
          <a:bodyPr/>
          <a:lstStyle/>
          <a:p>
            <a:r>
              <a:rPr lang="en-US" dirty="0"/>
              <a:t>Me – Andrei Corovei</a:t>
            </a:r>
          </a:p>
        </p:txBody>
      </p:sp>
      <p:sp>
        <p:nvSpPr>
          <p:cNvPr id="3" name="Content Placeholder 2">
            <a:extLst>
              <a:ext uri="{FF2B5EF4-FFF2-40B4-BE49-F238E27FC236}">
                <a16:creationId xmlns:a16="http://schemas.microsoft.com/office/drawing/2014/main" id="{73E53981-1142-4BAE-8986-3B497D45F4D4}"/>
              </a:ext>
            </a:extLst>
          </p:cNvPr>
          <p:cNvSpPr>
            <a:spLocks noGrp="1"/>
          </p:cNvSpPr>
          <p:nvPr>
            <p:ph idx="1"/>
          </p:nvPr>
        </p:nvSpPr>
        <p:spPr>
          <a:xfrm>
            <a:off x="838200" y="1667005"/>
            <a:ext cx="10515600" cy="4351338"/>
          </a:xfrm>
        </p:spPr>
        <p:txBody>
          <a:bodyPr>
            <a:normAutofit lnSpcReduction="10000"/>
          </a:bodyPr>
          <a:lstStyle/>
          <a:p>
            <a:r>
              <a:rPr lang="en-US" dirty="0"/>
              <a:t>A little over 7 years of experience in software:</a:t>
            </a:r>
          </a:p>
          <a:p>
            <a:pPr>
              <a:buFontTx/>
              <a:buChar char="-"/>
            </a:pPr>
            <a:r>
              <a:rPr lang="en-US" dirty="0"/>
              <a:t>4 years in the Telecom industry developing loyalty systems (2 years focused on database design and warehouses + 2 years on desktop applications + backend services) @Business Logic Systems</a:t>
            </a:r>
          </a:p>
          <a:p>
            <a:pPr>
              <a:buFontTx/>
              <a:buChar char="-"/>
            </a:pPr>
            <a:r>
              <a:rPr lang="en-US" dirty="0"/>
              <a:t>0.5 year experience working as a freelancer</a:t>
            </a:r>
          </a:p>
          <a:p>
            <a:pPr>
              <a:buFontTx/>
              <a:buChar char="-"/>
            </a:pPr>
            <a:r>
              <a:rPr lang="en-US" dirty="0"/>
              <a:t>2.5 years working in the learning field for the biggest learning company in the Nederland – NCOI. Mainly as a backend developer @</a:t>
            </a:r>
            <a:r>
              <a:rPr lang="en-US" dirty="0" err="1"/>
              <a:t>Isdc</a:t>
            </a:r>
            <a:r>
              <a:rPr lang="en-US" dirty="0"/>
              <a:t> / </a:t>
            </a:r>
            <a:r>
              <a:rPr lang="en-US" dirty="0" err="1"/>
              <a:t>Endava</a:t>
            </a:r>
            <a:endParaRPr lang="en-US" dirty="0"/>
          </a:p>
          <a:p>
            <a:r>
              <a:rPr lang="en-US" dirty="0"/>
              <a:t>Currently - Software Developer @</a:t>
            </a:r>
            <a:r>
              <a:rPr lang="en-US" dirty="0" err="1"/>
              <a:t>Qubiz</a:t>
            </a:r>
            <a:endParaRPr lang="en-US" dirty="0"/>
          </a:p>
          <a:p>
            <a:r>
              <a:rPr lang="en-US" dirty="0"/>
              <a:t>2</a:t>
            </a:r>
            <a:r>
              <a:rPr lang="en-US" baseline="30000" dirty="0"/>
              <a:t>nd</a:t>
            </a:r>
            <a:r>
              <a:rPr lang="en-US" dirty="0"/>
              <a:t> year as a lab assistant @ SD</a:t>
            </a:r>
          </a:p>
        </p:txBody>
      </p:sp>
    </p:spTree>
    <p:extLst>
      <p:ext uri="{BB962C8B-B14F-4D97-AF65-F5344CB8AC3E}">
        <p14:creationId xmlns:p14="http://schemas.microsoft.com/office/powerpoint/2010/main" val="9969243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E1B1C-EA37-4FF9-BEB6-49FBD06497C4}"/>
              </a:ext>
            </a:extLst>
          </p:cNvPr>
          <p:cNvSpPr>
            <a:spLocks noGrp="1"/>
          </p:cNvSpPr>
          <p:nvPr>
            <p:ph type="title"/>
          </p:nvPr>
        </p:nvSpPr>
        <p:spPr>
          <a:xfrm>
            <a:off x="838200" y="335942"/>
            <a:ext cx="10515600" cy="1325563"/>
          </a:xfrm>
        </p:spPr>
        <p:txBody>
          <a:bodyPr/>
          <a:lstStyle/>
          <a:p>
            <a:r>
              <a:rPr lang="en-US" dirty="0"/>
              <a:t>me +</a:t>
            </a:r>
          </a:p>
        </p:txBody>
      </p:sp>
      <p:pic>
        <p:nvPicPr>
          <p:cNvPr id="1032" name="Picture 8" descr="Image may contain: 2 people, people standing, cloud, sky, mountain, outdoor and nature">
            <a:extLst>
              <a:ext uri="{FF2B5EF4-FFF2-40B4-BE49-F238E27FC236}">
                <a16:creationId xmlns:a16="http://schemas.microsoft.com/office/drawing/2014/main" id="{7E20CEE2-F388-4788-B0EA-38E0175F8E1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1410080"/>
            <a:ext cx="5849985" cy="389903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No automatic alt text available.">
            <a:extLst>
              <a:ext uri="{FF2B5EF4-FFF2-40B4-BE49-F238E27FC236}">
                <a16:creationId xmlns:a16="http://schemas.microsoft.com/office/drawing/2014/main" id="{521B5E9D-9DD4-40F4-AA28-06566172C4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9985" y="0"/>
            <a:ext cx="5657411" cy="3770444"/>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may contain: outdoor, nature and water">
            <a:extLst>
              <a:ext uri="{FF2B5EF4-FFF2-40B4-BE49-F238E27FC236}">
                <a16:creationId xmlns:a16="http://schemas.microsoft.com/office/drawing/2014/main" id="{6C3C2CAE-2831-4987-B967-997AC47563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3064" y="3265708"/>
            <a:ext cx="5721485" cy="3813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4913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CD197-CF9E-440E-A75D-15131D0E4C3E}"/>
              </a:ext>
            </a:extLst>
          </p:cNvPr>
          <p:cNvSpPr>
            <a:spLocks noGrp="1"/>
          </p:cNvSpPr>
          <p:nvPr>
            <p:ph type="title"/>
          </p:nvPr>
        </p:nvSpPr>
        <p:spPr/>
        <p:txBody>
          <a:bodyPr/>
          <a:lstStyle/>
          <a:p>
            <a:r>
              <a:rPr lang="en-US" dirty="0"/>
              <a:t>Reading challenge 2016 - ongoing</a:t>
            </a:r>
          </a:p>
        </p:txBody>
      </p:sp>
      <p:sp>
        <p:nvSpPr>
          <p:cNvPr id="3" name="Content Placeholder 2">
            <a:extLst>
              <a:ext uri="{FF2B5EF4-FFF2-40B4-BE49-F238E27FC236}">
                <a16:creationId xmlns:a16="http://schemas.microsoft.com/office/drawing/2014/main" id="{6D0EF897-14B4-4336-8EC2-6A96FCF3E599}"/>
              </a:ext>
            </a:extLst>
          </p:cNvPr>
          <p:cNvSpPr>
            <a:spLocks noGrp="1"/>
          </p:cNvSpPr>
          <p:nvPr>
            <p:ph idx="1"/>
          </p:nvPr>
        </p:nvSpPr>
        <p:spPr/>
        <p:txBody>
          <a:bodyPr>
            <a:normAutofit/>
          </a:bodyPr>
          <a:lstStyle/>
          <a:p>
            <a:r>
              <a:rPr lang="en-US" dirty="0"/>
              <a:t>2017 - 2018</a:t>
            </a:r>
          </a:p>
          <a:p>
            <a:r>
              <a:rPr lang="en-US" sz="2000" dirty="0" err="1"/>
              <a:t>Calea</a:t>
            </a:r>
            <a:r>
              <a:rPr lang="en-US" sz="2000" dirty="0"/>
              <a:t> </a:t>
            </a:r>
            <a:r>
              <a:rPr lang="en-US" sz="2000" dirty="0" err="1"/>
              <a:t>regilor</a:t>
            </a:r>
            <a:r>
              <a:rPr lang="en-US" sz="2000" dirty="0"/>
              <a:t> – Brandon Sanderson</a:t>
            </a:r>
          </a:p>
          <a:p>
            <a:r>
              <a:rPr lang="en-US" sz="2000" dirty="0"/>
              <a:t>In </a:t>
            </a:r>
            <a:r>
              <a:rPr lang="en-US" sz="2000" dirty="0" err="1"/>
              <a:t>cautarea</a:t>
            </a:r>
            <a:r>
              <a:rPr lang="en-US" sz="2000" dirty="0"/>
              <a:t> </a:t>
            </a:r>
            <a:r>
              <a:rPr lang="en-US" sz="2000" dirty="0" err="1"/>
              <a:t>oii</a:t>
            </a:r>
            <a:r>
              <a:rPr lang="en-US" sz="2000" dirty="0"/>
              <a:t> </a:t>
            </a:r>
            <a:r>
              <a:rPr lang="en-US" sz="2000" dirty="0" err="1"/>
              <a:t>fantastice</a:t>
            </a:r>
            <a:r>
              <a:rPr lang="en-US" sz="2000" dirty="0"/>
              <a:t> – Haruki Murakami</a:t>
            </a:r>
          </a:p>
          <a:p>
            <a:r>
              <a:rPr lang="en-US" sz="2000" dirty="0"/>
              <a:t>27 de </a:t>
            </a:r>
            <a:r>
              <a:rPr lang="en-US" sz="2000" dirty="0" err="1"/>
              <a:t>pasi</a:t>
            </a:r>
            <a:r>
              <a:rPr lang="en-US" sz="2000" dirty="0"/>
              <a:t> – </a:t>
            </a:r>
            <a:r>
              <a:rPr lang="en-US" sz="2000" dirty="0" err="1"/>
              <a:t>Tibi</a:t>
            </a:r>
            <a:r>
              <a:rPr lang="en-US" sz="2000" dirty="0"/>
              <a:t> </a:t>
            </a:r>
            <a:r>
              <a:rPr lang="en-US" sz="2000" dirty="0" err="1"/>
              <a:t>Useriu</a:t>
            </a:r>
            <a:endParaRPr lang="en-US" sz="2000" dirty="0"/>
          </a:p>
          <a:p>
            <a:r>
              <a:rPr lang="en-US" sz="2000" dirty="0" err="1">
                <a:solidFill>
                  <a:srgbClr val="FF0000"/>
                </a:solidFill>
              </a:rPr>
              <a:t>Trilogia</a:t>
            </a:r>
            <a:r>
              <a:rPr lang="en-US" sz="2000" dirty="0">
                <a:solidFill>
                  <a:srgbClr val="FF0000"/>
                </a:solidFill>
              </a:rPr>
              <a:t> </a:t>
            </a:r>
            <a:r>
              <a:rPr lang="en-US" sz="2000" dirty="0" err="1">
                <a:solidFill>
                  <a:srgbClr val="FF0000"/>
                </a:solidFill>
              </a:rPr>
              <a:t>secolului</a:t>
            </a:r>
            <a:r>
              <a:rPr lang="en-US" sz="2000" dirty="0">
                <a:solidFill>
                  <a:srgbClr val="FF0000"/>
                </a:solidFill>
              </a:rPr>
              <a:t> (The century)  – Ken Follet</a:t>
            </a:r>
          </a:p>
          <a:p>
            <a:r>
              <a:rPr lang="en-US" sz="2000" dirty="0"/>
              <a:t>Eu </a:t>
            </a:r>
            <a:r>
              <a:rPr lang="en-US" sz="2000" dirty="0" err="1"/>
              <a:t>sunt</a:t>
            </a:r>
            <a:r>
              <a:rPr lang="en-US" sz="2000" dirty="0"/>
              <a:t> Malala – Malala Yousafzai</a:t>
            </a:r>
          </a:p>
          <a:p>
            <a:r>
              <a:rPr lang="en-US" sz="2000" dirty="0" err="1"/>
              <a:t>Shantaram</a:t>
            </a:r>
            <a:r>
              <a:rPr lang="en-US" sz="2000" dirty="0"/>
              <a:t> – Gregory </a:t>
            </a:r>
            <a:r>
              <a:rPr lang="en-US" sz="2000" dirty="0" err="1"/>
              <a:t>Davind</a:t>
            </a:r>
            <a:r>
              <a:rPr lang="en-US" sz="2000" dirty="0"/>
              <a:t> Roberts</a:t>
            </a:r>
          </a:p>
          <a:p>
            <a:r>
              <a:rPr lang="en-US" sz="2000" dirty="0"/>
              <a:t>A man called Ove – Fredrik Backman</a:t>
            </a:r>
          </a:p>
          <a:p>
            <a:r>
              <a:rPr lang="en-US" sz="2000" dirty="0">
                <a:solidFill>
                  <a:srgbClr val="FF0000"/>
                </a:solidFill>
              </a:rPr>
              <a:t>Sapiens – Yuval Noah Harari</a:t>
            </a:r>
          </a:p>
          <a:p>
            <a:r>
              <a:rPr lang="en-US" sz="2000" dirty="0">
                <a:solidFill>
                  <a:srgbClr val="FF0000"/>
                </a:solidFill>
              </a:rPr>
              <a:t>Cain and Abel – James Archer</a:t>
            </a:r>
          </a:p>
        </p:txBody>
      </p:sp>
    </p:spTree>
    <p:extLst>
      <p:ext uri="{BB962C8B-B14F-4D97-AF65-F5344CB8AC3E}">
        <p14:creationId xmlns:p14="http://schemas.microsoft.com/office/powerpoint/2010/main" val="1268580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36A49-5454-4D43-B0FC-5DE1553992DA}"/>
              </a:ext>
            </a:extLst>
          </p:cNvPr>
          <p:cNvSpPr>
            <a:spLocks noGrp="1"/>
          </p:cNvSpPr>
          <p:nvPr>
            <p:ph type="title"/>
          </p:nvPr>
        </p:nvSpPr>
        <p:spPr/>
        <p:txBody>
          <a:bodyPr/>
          <a:lstStyle/>
          <a:p>
            <a:r>
              <a:rPr lang="en-US" dirty="0"/>
              <a:t>me online</a:t>
            </a:r>
          </a:p>
        </p:txBody>
      </p:sp>
      <p:sp>
        <p:nvSpPr>
          <p:cNvPr id="3" name="Content Placeholder 2">
            <a:extLst>
              <a:ext uri="{FF2B5EF4-FFF2-40B4-BE49-F238E27FC236}">
                <a16:creationId xmlns:a16="http://schemas.microsoft.com/office/drawing/2014/main" id="{8C80DF11-967B-4D21-AFEE-C98BE86DABD7}"/>
              </a:ext>
            </a:extLst>
          </p:cNvPr>
          <p:cNvSpPr>
            <a:spLocks noGrp="1"/>
          </p:cNvSpPr>
          <p:nvPr>
            <p:ph idx="1"/>
          </p:nvPr>
        </p:nvSpPr>
        <p:spPr/>
        <p:txBody>
          <a:bodyPr/>
          <a:lstStyle/>
          <a:p>
            <a:r>
              <a:rPr lang="en-US" dirty="0"/>
              <a:t>Very rarely blog at @ </a:t>
            </a:r>
            <a:r>
              <a:rPr lang="en-US" dirty="0">
                <a:hlinkClick r:id="rId2"/>
              </a:rPr>
              <a:t>ideiandrei@blogspot.com</a:t>
            </a:r>
            <a:r>
              <a:rPr lang="en-US" dirty="0"/>
              <a:t> </a:t>
            </a:r>
          </a:p>
          <a:p>
            <a:r>
              <a:rPr lang="en-US" dirty="0"/>
              <a:t>Facebook: </a:t>
            </a:r>
            <a:r>
              <a:rPr lang="en-US" dirty="0" err="1"/>
              <a:t>Andrei.Corovei</a:t>
            </a:r>
            <a:endParaRPr lang="en-US" dirty="0"/>
          </a:p>
          <a:p>
            <a:r>
              <a:rPr lang="en-US" dirty="0"/>
              <a:t>Instagram: @</a:t>
            </a:r>
            <a:r>
              <a:rPr lang="en-US" dirty="0" err="1"/>
              <a:t>Andrei.Corovei</a:t>
            </a:r>
            <a:endParaRPr lang="en-US" dirty="0"/>
          </a:p>
          <a:p>
            <a:r>
              <a:rPr lang="en-US" dirty="0"/>
              <a:t>Mail: </a:t>
            </a:r>
            <a:r>
              <a:rPr lang="en-US" dirty="0">
                <a:hlinkClick r:id="rId3"/>
              </a:rPr>
              <a:t>Andrei.Corovei@gmail.com</a:t>
            </a:r>
            <a:r>
              <a:rPr lang="en-US" dirty="0"/>
              <a:t> or </a:t>
            </a:r>
            <a:r>
              <a:rPr lang="en-US" dirty="0">
                <a:hlinkClick r:id="rId4"/>
              </a:rPr>
              <a:t>a.n.d.r.e.i.c.orovei@gmail.com</a:t>
            </a:r>
            <a:r>
              <a:rPr lang="en-US" dirty="0"/>
              <a:t> </a:t>
            </a:r>
          </a:p>
          <a:p>
            <a:pPr marL="0" indent="0">
              <a:buNone/>
            </a:pPr>
            <a:endParaRPr lang="en-US" dirty="0"/>
          </a:p>
        </p:txBody>
      </p:sp>
    </p:spTree>
    <p:extLst>
      <p:ext uri="{BB962C8B-B14F-4D97-AF65-F5344CB8AC3E}">
        <p14:creationId xmlns:p14="http://schemas.microsoft.com/office/powerpoint/2010/main" val="32502314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BE308BF-7C74-478C-89C7-7C2EB6482A0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0530" y="1205604"/>
            <a:ext cx="9186356" cy="4804579"/>
          </a:xfrm>
        </p:spPr>
      </p:pic>
    </p:spTree>
    <p:extLst>
      <p:ext uri="{BB962C8B-B14F-4D97-AF65-F5344CB8AC3E}">
        <p14:creationId xmlns:p14="http://schemas.microsoft.com/office/powerpoint/2010/main" val="1493418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31E45-B2D4-4229-B43E-2A8A8B6077AA}"/>
              </a:ext>
            </a:extLst>
          </p:cNvPr>
          <p:cNvSpPr>
            <a:spLocks noGrp="1"/>
          </p:cNvSpPr>
          <p:nvPr>
            <p:ph type="title"/>
          </p:nvPr>
        </p:nvSpPr>
        <p:spPr/>
        <p:txBody>
          <a:bodyPr/>
          <a:lstStyle/>
          <a:p>
            <a:r>
              <a:rPr lang="en-US" dirty="0"/>
              <a:t>Schedule</a:t>
            </a:r>
          </a:p>
        </p:txBody>
      </p:sp>
      <p:pic>
        <p:nvPicPr>
          <p:cNvPr id="4" name="Picture 3">
            <a:extLst>
              <a:ext uri="{FF2B5EF4-FFF2-40B4-BE49-F238E27FC236}">
                <a16:creationId xmlns:a16="http://schemas.microsoft.com/office/drawing/2014/main" id="{84EB81FA-EDC9-4BF2-8E42-6D507A3237B3}"/>
              </a:ext>
            </a:extLst>
          </p:cNvPr>
          <p:cNvPicPr>
            <a:picLocks noChangeAspect="1"/>
          </p:cNvPicPr>
          <p:nvPr/>
        </p:nvPicPr>
        <p:blipFill>
          <a:blip r:embed="rId2"/>
          <a:stretch>
            <a:fillRect/>
          </a:stretch>
        </p:blipFill>
        <p:spPr>
          <a:xfrm>
            <a:off x="500062" y="154832"/>
            <a:ext cx="11191875" cy="6781800"/>
          </a:xfrm>
          <a:prstGeom prst="rect">
            <a:avLst/>
          </a:prstGeom>
        </p:spPr>
      </p:pic>
    </p:spTree>
    <p:extLst>
      <p:ext uri="{BB962C8B-B14F-4D97-AF65-F5344CB8AC3E}">
        <p14:creationId xmlns:p14="http://schemas.microsoft.com/office/powerpoint/2010/main" val="1152647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08F3D0F-908C-4E0B-9043-CBFFD0178606}"/>
              </a:ext>
            </a:extLst>
          </p:cNvPr>
          <p:cNvPicPr>
            <a:picLocks noChangeAspect="1"/>
          </p:cNvPicPr>
          <p:nvPr/>
        </p:nvPicPr>
        <p:blipFill>
          <a:blip r:embed="rId2"/>
          <a:stretch>
            <a:fillRect/>
          </a:stretch>
        </p:blipFill>
        <p:spPr>
          <a:xfrm>
            <a:off x="461962" y="546269"/>
            <a:ext cx="11268075" cy="1971675"/>
          </a:xfrm>
          <a:prstGeom prst="rect">
            <a:avLst/>
          </a:prstGeom>
        </p:spPr>
      </p:pic>
    </p:spTree>
    <p:extLst>
      <p:ext uri="{BB962C8B-B14F-4D97-AF65-F5344CB8AC3E}">
        <p14:creationId xmlns:p14="http://schemas.microsoft.com/office/powerpoint/2010/main" val="1537700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FE2AA-634E-4724-91A0-1B0E67087AE2}"/>
              </a:ext>
            </a:extLst>
          </p:cNvPr>
          <p:cNvSpPr>
            <a:spLocks noGrp="1"/>
          </p:cNvSpPr>
          <p:nvPr>
            <p:ph type="title"/>
          </p:nvPr>
        </p:nvSpPr>
        <p:spPr/>
        <p:txBody>
          <a:bodyPr/>
          <a:lstStyle/>
          <a:p>
            <a:r>
              <a:rPr lang="en-US" dirty="0"/>
              <a:t>Rules and grading</a:t>
            </a:r>
          </a:p>
        </p:txBody>
      </p:sp>
      <p:sp>
        <p:nvSpPr>
          <p:cNvPr id="3" name="Content Placeholder 2">
            <a:extLst>
              <a:ext uri="{FF2B5EF4-FFF2-40B4-BE49-F238E27FC236}">
                <a16:creationId xmlns:a16="http://schemas.microsoft.com/office/drawing/2014/main" id="{BC5B4AEB-9CBC-446F-B642-2FC96D6AB5BB}"/>
              </a:ext>
            </a:extLst>
          </p:cNvPr>
          <p:cNvSpPr>
            <a:spLocks noGrp="1"/>
          </p:cNvSpPr>
          <p:nvPr>
            <p:ph idx="1"/>
          </p:nvPr>
        </p:nvSpPr>
        <p:spPr/>
        <p:txBody>
          <a:bodyPr>
            <a:normAutofit fontScale="92500"/>
          </a:bodyPr>
          <a:lstStyle/>
          <a:p>
            <a:r>
              <a:rPr lang="en-US" dirty="0"/>
              <a:t>You can miss 3 labs but you have to make a presentation about a given subject for the presence</a:t>
            </a:r>
          </a:p>
          <a:p>
            <a:r>
              <a:rPr lang="en-GB" dirty="0"/>
              <a:t>Assignments and project deliverables must be presented when established. A delay of max 2 weeks is allowed with a penalty of 1 point/week. </a:t>
            </a:r>
            <a:endParaRPr lang="en-US" dirty="0"/>
          </a:p>
          <a:p>
            <a:r>
              <a:rPr lang="en-GB" dirty="0"/>
              <a:t>A single assignment and project deliverable can be presented during a laboratory session. (I will start with the current assignment and just after that I will take the late assignments).</a:t>
            </a:r>
          </a:p>
          <a:p>
            <a:r>
              <a:rPr lang="en-GB" dirty="0"/>
              <a:t>No migration between groups is allowed </a:t>
            </a:r>
          </a:p>
          <a:p>
            <a:r>
              <a:rPr lang="en-GB" dirty="0"/>
              <a:t>Only one assignment and project deliverable can be submitted in the make-up session</a:t>
            </a:r>
            <a:endParaRPr lang="en-US" dirty="0"/>
          </a:p>
          <a:p>
            <a:endParaRPr lang="en-US" dirty="0"/>
          </a:p>
          <a:p>
            <a:endParaRPr lang="en-US" dirty="0"/>
          </a:p>
        </p:txBody>
      </p:sp>
    </p:spTree>
    <p:extLst>
      <p:ext uri="{BB962C8B-B14F-4D97-AF65-F5344CB8AC3E}">
        <p14:creationId xmlns:p14="http://schemas.microsoft.com/office/powerpoint/2010/main" val="24803661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TotalTime>
  <Words>612</Words>
  <Application>Microsoft Office PowerPoint</Application>
  <PresentationFormat>Widescreen</PresentationFormat>
  <Paragraphs>50</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Software design </vt:lpstr>
      <vt:lpstr>Me – Andrei Corovei</vt:lpstr>
      <vt:lpstr>me +</vt:lpstr>
      <vt:lpstr>Reading challenge 2016 - ongoing</vt:lpstr>
      <vt:lpstr>me online</vt:lpstr>
      <vt:lpstr>PowerPoint Presentation</vt:lpstr>
      <vt:lpstr>Schedule</vt:lpstr>
      <vt:lpstr>PowerPoint Presentation</vt:lpstr>
      <vt:lpstr>Rules and grading</vt:lpstr>
      <vt:lpstr>Grading</vt:lpstr>
      <vt:lpstr>Some extra rules</vt:lpstr>
      <vt:lpstr>Some extra rules (cnt.)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design </dc:title>
  <dc:creator>Andrei Corovei</dc:creator>
  <cp:lastModifiedBy>Andrei Corovei</cp:lastModifiedBy>
  <cp:revision>13</cp:revision>
  <dcterms:created xsi:type="dcterms:W3CDTF">2018-02-17T08:47:32Z</dcterms:created>
  <dcterms:modified xsi:type="dcterms:W3CDTF">2018-03-30T13:26:35Z</dcterms:modified>
</cp:coreProperties>
</file>

<file path=docProps/thumbnail.jpeg>
</file>